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61" r:id="rId3"/>
    <p:sldId id="257" r:id="rId4"/>
    <p:sldId id="276" r:id="rId5"/>
    <p:sldId id="263" r:id="rId6"/>
    <p:sldId id="266" r:id="rId7"/>
    <p:sldId id="258" r:id="rId8"/>
    <p:sldId id="267" r:id="rId9"/>
    <p:sldId id="264" r:id="rId10"/>
    <p:sldId id="269" r:id="rId11"/>
    <p:sldId id="268" r:id="rId12"/>
    <p:sldId id="270" r:id="rId13"/>
    <p:sldId id="271" r:id="rId14"/>
    <p:sldId id="272" r:id="rId15"/>
    <p:sldId id="274" r:id="rId16"/>
    <p:sldId id="262" r:id="rId17"/>
    <p:sldId id="260" r:id="rId18"/>
    <p:sldId id="279" r:id="rId19"/>
    <p:sldId id="275" r:id="rId20"/>
    <p:sldId id="259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9" autoAdjust="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D05EF-EC64-48C6-BD6D-6460328417C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B57C6-6D8E-4286-AE79-8842F40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3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</a:t>
            </a:r>
            <a:r>
              <a:rPr lang="bn-IN" baseline="0" dirty="0" smtClean="0"/>
              <a:t> শ্রেণিকার্যক্রম পরিচালনার সময় হাইড করে রাখা যেতে পারে।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7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চিত্র</a:t>
            </a:r>
            <a:r>
              <a:rPr lang="bn-IN" baseline="0" dirty="0" smtClean="0"/>
              <a:t> প্রদর্শনের পর শিক্ষার্থীদের কাছে </a:t>
            </a:r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উধর্ব স্থিরাংক</a:t>
            </a:r>
            <a:r>
              <a:rPr lang="bn-IN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 স্থিরাংক</a:t>
            </a:r>
            <a:r>
              <a:rPr lang="bn-IN" baseline="0" dirty="0" smtClean="0"/>
              <a:t> এর সঙ্গা জানতে চাওয়া যেতে পারে। তারপর তাদের উত্তরগুলো যাচাইয়ের জন্য উত্তরগুলো প্রদর্শন বা বোর্ডে লিখে দেওয়া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1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</a:t>
            </a:r>
            <a:r>
              <a:rPr lang="bn-IN" baseline="0" dirty="0" smtClean="0"/>
              <a:t> বিভিন্ন স্কেলের বর্ণনা ও আবিষ্কারকের পরিচিতি দেওয়ার চেষ্টা করা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39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IN" dirty="0" smtClean="0"/>
              <a:t> স্লাইডে দ্বিতীয়,তৃতীয়</a:t>
            </a:r>
            <a:r>
              <a:rPr lang="bn-IN" baseline="0" dirty="0" smtClean="0"/>
              <a:t> ও চতুর্থ</a:t>
            </a:r>
            <a:r>
              <a:rPr lang="bn-IN" dirty="0" smtClean="0"/>
              <a:t> শিখনফল</a:t>
            </a:r>
            <a:r>
              <a:rPr lang="bn-IN" baseline="0" dirty="0" smtClean="0"/>
              <a:t> অর্জনের উদ্দেশ্যে 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সেলসিয়াস ও ফারেনহাইট স্কেলের সম্পর্ক দেখানোর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চেষ্টা করা হয়েছে।</a:t>
            </a:r>
            <a:endParaRPr lang="bn-IN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95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কাজের মাধ্যমে শিক্ষার্থীদের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দ্বিতীয় শিখনফল অর্জিত হলো কি-না  তা যাচাই করার চেষ্টা করা  হয়েছে।</a:t>
            </a:r>
            <a:endParaRPr lang="bn-BD" baseline="0" dirty="0" smtClean="0"/>
          </a:p>
          <a:p>
            <a:r>
              <a:rPr lang="bn-IN" dirty="0" smtClean="0"/>
              <a:t>বোর্ডে</a:t>
            </a:r>
            <a:r>
              <a:rPr lang="bn-IN" baseline="0" dirty="0" smtClean="0"/>
              <a:t> </a:t>
            </a:r>
            <a:r>
              <a:rPr lang="bn-IN" dirty="0" smtClean="0"/>
              <a:t>সমাধান</a:t>
            </a:r>
            <a:r>
              <a:rPr lang="bn-IN" baseline="0" dirty="0" smtClean="0"/>
              <a:t>দিয়ে </a:t>
            </a:r>
            <a:r>
              <a:rPr lang="bn-IN" dirty="0" smtClean="0"/>
              <a:t>শিক্ষার্থীদের উত্তরগুরের সাথে মিলি্যে</a:t>
            </a:r>
            <a:r>
              <a:rPr lang="bn-IN" baseline="0" dirty="0" smtClean="0"/>
              <a:t> নিতে বলা যেতে পারে। </a:t>
            </a:r>
            <a:endParaRPr lang="bn-IN" dirty="0" smtClean="0"/>
          </a:p>
          <a:p>
            <a:r>
              <a:rPr lang="bn-IN" dirty="0" smtClean="0"/>
              <a:t>এক্ষেত্রে</a:t>
            </a:r>
            <a:r>
              <a:rPr lang="bn-IN" baseline="0" dirty="0" smtClean="0"/>
              <a:t> শিক্ষার্থীদের যতখানি সম্ভব সহায়তা করা যায় তা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71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সমস্যাটির</a:t>
            </a:r>
            <a:r>
              <a:rPr lang="bn-IN" baseline="0" dirty="0" smtClean="0"/>
              <a:t> সমাধান শিক্ষার্থীদের মিলিয়ে নেওয়ার জন্য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84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প্রদর্শিত প্রশ্ন</a:t>
            </a:r>
            <a:r>
              <a:rPr lang="bn-IN" baseline="0" dirty="0" smtClean="0"/>
              <a:t>গুলি</a:t>
            </a:r>
            <a:r>
              <a:rPr lang="bn-BD" baseline="0" dirty="0" smtClean="0"/>
              <a:t> </a:t>
            </a:r>
            <a:r>
              <a:rPr lang="bn-IN" baseline="0" dirty="0" smtClean="0"/>
              <a:t>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67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17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বোর্ডের লিখা মুছে  শিক্ষার্থীদের সুস্বাস্থ্য কামনা করে ধন্যবাদ দিয়ে শ্রেণিকক্ষ ত্যাগ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</a:t>
            </a:r>
            <a:r>
              <a:rPr lang="bn-IN" dirty="0" smtClean="0"/>
              <a:t>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 চিত্রগুলো</a:t>
            </a:r>
            <a:r>
              <a:rPr lang="bn-IN" baseline="0" dirty="0" smtClean="0"/>
              <a:t> দেখিয়ে পর্যায়ক্রমে প্রশ্ন করে- যেমনঃ</a:t>
            </a:r>
          </a:p>
          <a:p>
            <a:r>
              <a:rPr lang="bn-IN" baseline="0" dirty="0" smtClean="0"/>
              <a:t>চিত্র-১ এখানে কী করা করতে দেখা যাচ্ছে? শিক্ষার্থীদের সম্ভাব্য উত্তরঃ দর্জিকে জামার মাপ নিতে দেখা যাচ্ছে।</a:t>
            </a:r>
          </a:p>
          <a:p>
            <a:r>
              <a:rPr lang="bn-IN" baseline="0" dirty="0" smtClean="0"/>
              <a:t>চিত্র-২ এ এখানে কী করা হচ্ছে?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শিক্ষার্থীদের সম্ভাব্য উত্তরঃ বালকটির মাপ নিতে দেখা যাচ্ছে।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1" baseline="0" dirty="0" smtClean="0"/>
              <a:t>তবে অন্য চিত্র প্রদর্শন বা প্রশ্ন করেও অথবা অন্য কোন উপায়ে বিষয় শিক্ষক শ্রেণিতে এ কাজটি করতে পারেন।</a:t>
            </a:r>
            <a:r>
              <a:rPr lang="bn-IN" baseline="0" dirty="0" smtClean="0"/>
              <a:t> </a:t>
            </a:r>
          </a:p>
          <a:p>
            <a:r>
              <a:rPr lang="bn-IN" baseline="0" dirty="0" smtClean="0"/>
              <a:t>উত্তর পাওয়ার পর ক্লিকের মাধ্যমে পরের স্লাইডে যায়া যায়।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47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স্লাইডে পূর্বের</a:t>
            </a:r>
            <a:r>
              <a:rPr lang="bn-IN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 অব্যাহত</a:t>
            </a:r>
            <a:r>
              <a:rPr lang="bn-IN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রাখা হয়েছে।</a:t>
            </a:r>
            <a:endParaRPr lang="bn-IN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কাছ থেকে </a:t>
            </a:r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তাপমাত্রার পরিমাপ নিতে দেখা যাচ্ছে বা অনুরূপ উত্তর পাওয়ার পর পাঠ</a:t>
            </a:r>
            <a:r>
              <a:rPr lang="bn-IN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 ঘোষণা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0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27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শেষে </a:t>
            </a:r>
            <a:r>
              <a:rPr lang="bn-IN" baseline="0" dirty="0" smtClean="0"/>
              <a:t>কাঙ্খিত </a:t>
            </a:r>
            <a:r>
              <a:rPr lang="bn-BD" baseline="0" dirty="0" smtClean="0"/>
              <a:t>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23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 কিছু</a:t>
            </a:r>
            <a:r>
              <a:rPr lang="bn-IN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তাপমাতার স্কেল দেখানো যেতে পারে। তারপর</a:t>
            </a:r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পারদ থার্মোমিটারের</a:t>
            </a:r>
            <a:r>
              <a:rPr lang="bn-IN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বর্ণনায় যাওয়া যায়। </a:t>
            </a:r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তাপমাত্রার পরিবর্তন হলে তরল পদার্থের আয়তন বাড়ে বা কমে। থার্মোমিটারে পারদ, এলকোহল ইত্যাদি তরল ব্যবহার করে তাপমাত্রা মাপা হয়। থার্মোমিটার ব্যবহার করে মানুষের শরীরের তাপমাত্রা মাপা হয়। </a:t>
            </a:r>
            <a:endParaRPr lang="bn-BD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33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পারদ থার্মোমিটারের বর্ণনা দেওয়ার চেষ্টা</a:t>
            </a:r>
            <a:r>
              <a:rPr lang="bn-IN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করা হয়েছে।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 </a:t>
            </a:r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মতো এ থার্মোমিটারে সরু ও সুষম ছিদ্রযুক্ত একটি পুরু কাঁচনল থাকে। নলটির একপ্রান্তে পাতলা দেওয়ালসহ একটি </a:t>
            </a:r>
            <a:r>
              <a:rPr lang="bn-IN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বাল্ব </a:t>
            </a:r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থকে। বাল্বটি পূর্ণকরে ফাঁপানলটির কিছু অংশে পারদ ভরা হয়।</a:t>
            </a:r>
            <a:r>
              <a:rPr lang="bn-IN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নলের বাকি অংশে সামান্য পরিমাণ পারদ বাষ্প থাকে।</a:t>
            </a:r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নলের গায়ে তাপমাত্রা পরিমাপের জন্য দাগ কাটা থাকে।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84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একক কাজ হিসাবে উপরের প্রশ্নগুলো</a:t>
            </a:r>
            <a:r>
              <a:rPr lang="bn-IN" baseline="0" dirty="0" smtClean="0"/>
              <a:t> ছাড়াও আরও বিভিন্ন প্রশ্ন করা যেতে পারে । সঠিক উত্তর পাওয়ার পর উত্তরগুলো বোর্ডে লিখে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00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কিছু পরিমাপের জন্য একটি নির্দিষ্ট আদর্শমান ঠিক করে নেওয়া হয়। এক্ষেত্রে  দুইটি নির্দিষ্ট তাপমাত্রা ব্যবধানের একটি অংশকে আদর্শমান ধরে নেওয়া হয়। </a:t>
            </a:r>
            <a:endParaRPr lang="en-US" sz="1200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দুইটি </a:t>
            </a: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নির্দিষ্ট তাপমাত্রা</a:t>
            </a:r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কে স্থিরাংক বলে। একটিকে নিম্ন স্থিরাংক ও অন্যটি উর্দ্ধ স্থিরাংক।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57C6-6D8E-4286-AE79-8842F40E83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6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3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0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9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8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4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28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2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84C0-8916-42B2-BEEC-373D46AA031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8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384C0-8916-42B2-BEEC-373D46AA031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2AF45-C5E0-4F2A-9C40-A204E2E6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1" y="914400"/>
            <a:ext cx="5341519" cy="107721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61" y="2819400"/>
            <a:ext cx="8706221" cy="3046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36" tIns="45718" rIns="91436" bIns="45718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 সংযোজন করা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নেবেন।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F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বোতাম চেপে স্লাইড সো তে যাবেন।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শ্রেণিকক্ষে উপস্থাপনের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পূর্বে পাঠ্য বই থেকে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পাঠটি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ভালোভাবে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আয়ত্ত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করে নেওয়া যেতে পারে।  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17812" y="1722864"/>
            <a:ext cx="6400800" cy="120032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571471" indent="-571471">
              <a:buFont typeface="Wingdings" pitchFamily="2" charset="2"/>
              <a:buChar char=""/>
            </a:pP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শরীরের তাপমাত্রা মাপার স্কেলে তরল পদার্থ </a:t>
            </a:r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হিসাবে কী ব্যবহার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 হয়?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2" y="4202266"/>
            <a:ext cx="7149516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571471" indent="-571471">
              <a:buFont typeface="Wingdings" pitchFamily="2" charset="2"/>
              <a:buChar char="Ä"/>
            </a:pP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শরীরের  স্বাভাবিক তাপমাত্রা কত?</a:t>
            </a:r>
          </a:p>
        </p:txBody>
      </p:sp>
      <p:pic>
        <p:nvPicPr>
          <p:cNvPr id="6" name="Picture 3" descr="H:\image\Clip Art\People\nicubunu_Stick_figure_fema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436" y="3944035"/>
            <a:ext cx="1237566" cy="1237566"/>
          </a:xfrm>
          <a:prstGeom prst="rect">
            <a:avLst/>
          </a:prstGeom>
          <a:noFill/>
        </p:spPr>
      </p:pic>
      <p:pic>
        <p:nvPicPr>
          <p:cNvPr id="8" name="Picture 2" descr="H:\image\Clip Art\People\nicubunu_Stick_figure_ma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0"/>
            <a:ext cx="1376082" cy="1376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047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52400"/>
            <a:ext cx="4956806" cy="830998"/>
          </a:xfrm>
          <a:prstGeom prst="rect">
            <a:avLst/>
          </a:prstGeom>
        </p:spPr>
        <p:txBody>
          <a:bodyPr wrap="none" lIns="91436" tIns="45718" rIns="91436" bIns="45718">
            <a:prstTxWarp prst="textStop">
              <a:avLst/>
            </a:prstTxWarp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 পরিমাপের স্কেল</a:t>
            </a:r>
            <a:endParaRPr lang="en-US" sz="4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600200" y="1075846"/>
            <a:ext cx="5410200" cy="5743014"/>
            <a:chOff x="1600200" y="1075845"/>
            <a:chExt cx="5410200" cy="574301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075845"/>
              <a:ext cx="5410200" cy="5743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056394" y="4572000"/>
              <a:ext cx="1435007" cy="476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নিম্ন স্থিরাঙ্ক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56394" y="1143000"/>
              <a:ext cx="1569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উধর্ব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স্থিরাঙ্ক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785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723324" y="1518848"/>
            <a:ext cx="3031353" cy="3207763"/>
            <a:chOff x="1600200" y="1075845"/>
            <a:chExt cx="5410200" cy="574301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075845"/>
              <a:ext cx="5410200" cy="5743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721343" y="4572000"/>
              <a:ext cx="1980549" cy="661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নিম্ন স্থিরাঙ্ক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57339" y="1085071"/>
              <a:ext cx="1980549" cy="716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উর্দ্ধ স্থিরাঙ্ক</a:t>
              </a:r>
              <a:endParaRPr lang="en-US" sz="20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52401" y="4953000"/>
            <a:ext cx="6057900" cy="107721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 স্থিরাংকঃ স্বাভাবিক চাপে যে তাপমাত্রায় বিশুদ্ধ বরফ গলে পানিতে পরিণত হয়।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447801" y="152400"/>
            <a:ext cx="5529307" cy="107721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উর্দ্ধ স্থিরাংকঃ স্বাভাবিক চাপে যে তাপ- মাত্রায় বিশুদ্ধ পানি ফুটে বাষ্পে পরিণত হয়। 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977591"/>
            <a:ext cx="647700" cy="98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 descr="blue-water-drop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894" y="5961431"/>
            <a:ext cx="1066800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val 33"/>
          <p:cNvSpPr/>
          <p:nvPr/>
        </p:nvSpPr>
        <p:spPr>
          <a:xfrm>
            <a:off x="7086600" y="19812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86600" y="3810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752600" y="1541258"/>
            <a:ext cx="2971800" cy="2935491"/>
            <a:chOff x="3625901" y="2933700"/>
            <a:chExt cx="1743075" cy="2171699"/>
          </a:xfrm>
        </p:grpSpPr>
        <p:pic>
          <p:nvPicPr>
            <p:cNvPr id="16" name="Picture 22" descr="E:\Images\Others\Fire-Nicer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902" y="4114800"/>
              <a:ext cx="1743074" cy="9905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901" y="2933700"/>
              <a:ext cx="1743075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69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4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5805" y="136071"/>
            <a:ext cx="4956806" cy="830998"/>
          </a:xfrm>
          <a:prstGeom prst="rect">
            <a:avLst/>
          </a:prstGeom>
        </p:spPr>
        <p:txBody>
          <a:bodyPr wrap="none" lIns="91436" tIns="45718" rIns="91436" bIns="45718">
            <a:prstTxWarp prst="textStop">
              <a:avLst/>
            </a:prstTxWarp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 পরিমাপের স্কেল</a:t>
            </a:r>
            <a:endParaRPr lang="en-US" sz="4800" dirty="0"/>
          </a:p>
        </p:txBody>
      </p:sp>
      <p:sp>
        <p:nvSpPr>
          <p:cNvPr id="3" name="Down Arrow 2"/>
          <p:cNvSpPr/>
          <p:nvPr/>
        </p:nvSpPr>
        <p:spPr>
          <a:xfrm>
            <a:off x="2579841" y="1251697"/>
            <a:ext cx="381000" cy="1066800"/>
          </a:xfrm>
          <a:prstGeom prst="downArrow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767341" y="1256451"/>
            <a:ext cx="381000" cy="1066800"/>
          </a:xfrm>
          <a:prstGeom prst="downArrow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7" name="Moon 6"/>
          <p:cNvSpPr/>
          <p:nvPr/>
        </p:nvSpPr>
        <p:spPr>
          <a:xfrm rot="16200000">
            <a:off x="4404837" y="-1152202"/>
            <a:ext cx="952500" cy="4780909"/>
          </a:xfrm>
          <a:prstGeom prst="mo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78599" y="2318498"/>
            <a:ext cx="1770028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সেলসিয়াস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094503" y="2323253"/>
            <a:ext cx="1821324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ফারেনহাইট</a:t>
            </a:r>
            <a:endParaRPr lang="en-US" sz="3600" dirty="0"/>
          </a:p>
        </p:txBody>
      </p:sp>
      <p:pic>
        <p:nvPicPr>
          <p:cNvPr id="1026" name="Picture 2" descr="E:\Images\SCIENTIST\Anders_Celsi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01" y="2831940"/>
            <a:ext cx="1541436" cy="140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mages\SCIENTIST\farenhite.1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91" y="2966412"/>
            <a:ext cx="1606704" cy="130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6004" y="4267203"/>
            <a:ext cx="4419600" cy="206209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বিজ্ঞানী সেলসিয়াস এ স্কেল </a:t>
            </a:r>
          </a:p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আবিষ্কার করেন। এ স্কেলে নিম্ন স্থিরাঙ্ক ০ ডিগ্রি এবং উধর্ব স্থিরাংক ১০০ ডিগ্রি ধরা হয়।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001182" y="4240308"/>
            <a:ext cx="4007973" cy="206209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বিজ্ঞানী ফারেনহাইট এ স্কেল </a:t>
            </a:r>
          </a:p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আবিষ্কার করেন। এ স্কেলে নিম্ন স্থিরাংক ৩২ ডিগ্রি এবং উধর্ব স্থিরাঙ্ক ২১২ডিগ্রি ধরা হয়।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031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8" grpId="0"/>
      <p:bldP spid="9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2062" y="685800"/>
                <a:ext cx="5602941" cy="5254511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সেলসিয়াস স্কেলে তাপমাত্রা জানা থাকলে ফারেনহাইট স্কেলে তাপমাত্রা নির্ণয় করা যায়। এর জন্য একটি সমীকরণ জানতে হবে। সমীকরণটি হলো 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𝑭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৩২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,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যেখানে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200" i="1" dirty="0">
                  <a:latin typeface="Cambria Math"/>
                  <a:cs typeface="NikoshBAN" pitchFamily="2" charset="0"/>
                </a:endParaRPr>
              </a:p>
              <a:p>
                <a:endParaRPr lang="bn-IN" sz="3200" i="1" dirty="0">
                  <a:latin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হলো সেলসিয়াস স্কেলে      তাপমাত্রা </a:t>
                </a:r>
              </a:p>
              <a:p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NikoshBAN" pitchFamily="2" charset="0"/>
                      </a:rPr>
                      <m:t>F</m:t>
                    </m:r>
                  </m:oMath>
                </a14:m>
                <a:r>
                  <a:rPr lang="bn-IN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>
                        <a:latin typeface="Cambria Math"/>
                        <a:cs typeface="NikoshBAN" pitchFamily="2" charset="0"/>
                      </a:rPr>
                      <m:t>ফারেনহাইট</m:t>
                    </m:r>
                    <m:r>
                      <a:rPr lang="bn-IN" sz="320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200">
                        <a:latin typeface="Cambria Math"/>
                        <a:cs typeface="NikoshBAN" pitchFamily="2" charset="0"/>
                      </a:rPr>
                      <m:t>স্কেলে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>
                        <a:latin typeface="Cambria Math"/>
                        <a:cs typeface="NikoshBAN" pitchFamily="2" charset="0"/>
                      </a:rPr>
                      <m:t>      </m:t>
                    </m:r>
                    <m:r>
                      <a:rPr lang="bn-IN" sz="3200">
                        <a:latin typeface="Cambria Math"/>
                        <a:cs typeface="NikoshBAN" pitchFamily="2" charset="0"/>
                      </a:rPr>
                      <m:t>তাপমাত্রা।</m:t>
                    </m:r>
                  </m:oMath>
                </a14:m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62" y="685800"/>
                <a:ext cx="5602941" cy="5254511"/>
              </a:xfrm>
              <a:prstGeom prst="rect">
                <a:avLst/>
              </a:prstGeom>
              <a:blipFill rotWithShape="1">
                <a:blip r:embed="rId3"/>
                <a:stretch>
                  <a:fillRect l="-2717" t="-1510" r="-3587" b="-2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Tharmome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596" y="3124200"/>
            <a:ext cx="318247" cy="1057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1"/>
            <a:ext cx="400913" cy="1253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51" y="1402287"/>
            <a:ext cx="213182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4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4655642"/>
            <a:ext cx="6327841" cy="76943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বরফের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F-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মান কত?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971800" y="182786"/>
            <a:ext cx="3657600" cy="1611371"/>
          </a:xfrm>
          <a:prstGeom prst="rect">
            <a:avLst/>
          </a:prstGeom>
        </p:spPr>
        <p:txBody>
          <a:bodyPr wrap="square" lIns="91436" tIns="45718" rIns="91436" bIns="45718">
            <a:prstTxWarp prst="textDeflateBottom">
              <a:avLst/>
            </a:prstTxWarp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5400" dirty="0"/>
          </a:p>
        </p:txBody>
      </p:sp>
      <p:pic>
        <p:nvPicPr>
          <p:cNvPr id="4" name="Picture 2" descr="H:\image\Clip Art\People\nicubunu_Stick_figure_ma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3123" y="457200"/>
            <a:ext cx="1376082" cy="1376083"/>
          </a:xfrm>
          <a:prstGeom prst="rect">
            <a:avLst/>
          </a:prstGeom>
          <a:noFill/>
        </p:spPr>
      </p:pic>
      <p:pic>
        <p:nvPicPr>
          <p:cNvPr id="5" name="Picture 2" descr="H:\image\Clip Art\People\nicubunu_Stick_figure_ma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5453" y="182789"/>
            <a:ext cx="1376082" cy="137608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358952" y="2819400"/>
            <a:ext cx="4578489" cy="1107992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 সমস্যা 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3059205" y="1619072"/>
            <a:ext cx="2996325" cy="76943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 মিনিট।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71600" y="2057562"/>
                <a:ext cx="7239000" cy="4507384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সেন্টিগ্রেড স্কেলের বরফের সর্বোচ্চ তাপমাত্রা ০</a:t>
                </a:r>
                <a:r>
                  <a:rPr lang="bn-IN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০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c</a:t>
                </a:r>
                <a:endPara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জানা আছে,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𝑪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𝑭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৩২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</a:t>
                </a:r>
              </a:p>
              <a:p>
                <a:r>
                  <a:rPr lang="bn-IN" sz="40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𝑭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৩২</m:t>
                        </m:r>
                      </m:num>
                      <m:den>
                        <m:r>
                          <a:rPr lang="bn-IN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</a:t>
                </a:r>
                <a:endParaRPr lang="bn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বা,  ৫ (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– 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৩২) = ০</a:t>
                </a:r>
              </a:p>
              <a:p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বা,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– 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৩২ = ০</a:t>
                </a:r>
              </a:p>
              <a:p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বা,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৩২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 মান =৩২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57560"/>
                <a:ext cx="7239000" cy="4507388"/>
              </a:xfrm>
              <a:prstGeom prst="rect">
                <a:avLst/>
              </a:prstGeom>
              <a:blipFill rotWithShape="1">
                <a:blip r:embed="rId3"/>
                <a:stretch>
                  <a:fillRect l="-2273" t="-1894" b="-4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17424" y="886128"/>
            <a:ext cx="2366345" cy="1107992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7051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8714" y="385971"/>
            <a:ext cx="2372757" cy="120032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/>
          </a:p>
        </p:txBody>
      </p:sp>
      <p:sp>
        <p:nvSpPr>
          <p:cNvPr id="11" name="Rectangle 10"/>
          <p:cNvSpPr/>
          <p:nvPr/>
        </p:nvSpPr>
        <p:spPr>
          <a:xfrm>
            <a:off x="860612" y="1828801"/>
            <a:ext cx="8054788" cy="415498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571471" indent="-571471">
              <a:buFont typeface="Wingdings" pitchFamily="2" charset="2"/>
              <a:buChar char="Ø"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Grade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অর্থ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কী?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71471" indent="-571471">
              <a:buFont typeface="Wingdings" pitchFamily="2" charset="2"/>
              <a:buChar char="Ø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ফারেনহাইট স্কেলের উধর্ব স্থিরাঙ্ক কত?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71471" indent="-571471">
              <a:buFont typeface="Wingdings" pitchFamily="2" charset="2"/>
              <a:buChar char="Ø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ডিগ্রি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71471" indent="-571471">
              <a:buFont typeface="Wingdings" pitchFamily="2" charset="2"/>
              <a:buChar char="Ø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নিম্ন স্থিরাঙ্ক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71471" indent="-571471">
              <a:buFont typeface="Wingdings" pitchFamily="2" charset="2"/>
              <a:buChar char="Ø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সেলসিয়াস ও ফারেনহাইট স্কেল সম্পর্কিত সমীকরণটি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3716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গুরুত্বপূর্ণ </a:t>
            </a:r>
            <a:r>
              <a:rPr lang="bn-IN" sz="4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bn-IN" sz="44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bn-IN" sz="4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সেলসিয়াস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bn-IN" sz="4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ফারেনহাইট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bn-IN" sz="4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উধর্ব </a:t>
            </a:r>
            <a:r>
              <a:rPr lang="bn-IN" sz="4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স্থিরাংক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bn-IN" sz="4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নিম্ন স্থিরাঙ্ক 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bn-IN" sz="44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গ্রেড</a:t>
            </a:r>
            <a:endParaRPr lang="en-US" sz="44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3" y="457200"/>
            <a:ext cx="3174259" cy="1107992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95402"/>
            <a:ext cx="213182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2" y="3129173"/>
            <a:ext cx="6152638" cy="2123654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তাপমাত্রার দুটি স্কেলের </a:t>
            </a:r>
          </a:p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 তুলনা দেখাও।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0426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Flowers\409c_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486400" cy="5249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3956212"/>
            <a:ext cx="4648200" cy="221598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bn-BD" sz="13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9600" y="2870947"/>
            <a:ext cx="75438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prstTxWarp prst="textPlain">
              <a:avLst/>
            </a:prstTxWarp>
          </a:bodyPr>
          <a:lstStyle/>
          <a:p>
            <a:pPr algn="ctr"/>
            <a:r>
              <a:rPr lang="bn-IN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Borders\flower_bord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"/>
            <a:ext cx="9829800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568405"/>
            <a:ext cx="2362200" cy="1336596"/>
          </a:xfrm>
          <a:prstGeom prst="rect">
            <a:avLst/>
          </a:prstGeom>
          <a:noFill/>
        </p:spPr>
        <p:txBody>
          <a:bodyPr wrap="none" lIns="91436" tIns="45718" rIns="91436" bIns="45718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278510"/>
            <a:ext cx="7391400" cy="107721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689157"/>
            <a:ext cx="7886700" cy="107721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জনাব সামসুদ্দিন আহমেদ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, প্রভাষক, টিটিসি, কুমিল্লা</a:t>
            </a:r>
          </a:p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জনাব মোঃ খাদিজা ইয়াসমিন, সহকারি অধ্যাপক, টিটিসি,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2057401"/>
            <a:ext cx="7696200" cy="120032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191871"/>
            <a:ext cx="5943600" cy="3581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>
            <a:normAutofit/>
          </a:bodyPr>
          <a:lstStyle/>
          <a:p>
            <a:r>
              <a:rPr lang="bn-B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পরিমলেশ মল্লিক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ইকবাল হাই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স্কুল,দিনাজপুর</a:t>
            </a:r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766" indent="-685766">
              <a:buFont typeface="Webdings" pitchFamily="18" charset="2"/>
              <a:buChar char="È"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০১৭৯৬-৭২০১৯৯</a:t>
            </a:r>
          </a:p>
          <a:p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E-mail:parimalmallick1@gmaail.com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0720" y="457202"/>
            <a:ext cx="1540798" cy="707882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2828409"/>
            <a:ext cx="2521836" cy="230832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৯ম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Images\Pari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277471"/>
            <a:ext cx="1463675" cy="1828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Images\Science\tail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1" y="1066800"/>
            <a:ext cx="2590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855348" y="363081"/>
            <a:ext cx="2094842" cy="4073330"/>
            <a:chOff x="6122894" y="1944469"/>
            <a:chExt cx="2094842" cy="407333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894" y="2590800"/>
              <a:ext cx="2094842" cy="342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705600" y="1944469"/>
              <a:ext cx="13276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দেওয়াল</a:t>
              </a:r>
              <a:endParaRPr lang="bn-BD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000" y="4722392"/>
            <a:ext cx="1122415" cy="707882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9428" y="4702453"/>
            <a:ext cx="1148063" cy="707882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চিত্র-২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s\Others\gty_thermometer_taking_tempera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79" y="838201"/>
            <a:ext cx="3519705" cy="2615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Images\Others\man-with-thermome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903195"/>
            <a:ext cx="3292777" cy="251459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57800" y="4403098"/>
            <a:ext cx="3756148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চিত্রে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দেখা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যাচ্ছে?</a:t>
            </a:r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419600"/>
            <a:ext cx="3770576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চিত্রে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যাচ্ছে?</a:t>
            </a:r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833867"/>
            <a:ext cx="7696200" cy="1981200"/>
          </a:xfrm>
          <a:prstGeom prst="rect">
            <a:avLst/>
          </a:prstGeom>
        </p:spPr>
        <p:txBody>
          <a:bodyPr wrap="none" lIns="91436" tIns="45718" rIns="91436" bIns="45718">
            <a:prstTxWarp prst="textDeflateBottom">
              <a:avLst/>
            </a:prstTxWarp>
            <a:spAutoFit/>
          </a:bodyPr>
          <a:lstStyle/>
          <a:p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তাপমাত্রার পরিমাপ</a:t>
            </a:r>
            <a:endParaRPr lang="bn-B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Images\Science\thermometer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4894"/>
            <a:ext cx="992368" cy="20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965947" y="1943100"/>
            <a:ext cx="7962900" cy="449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 পরিমাপক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স্কেলগুলো শনাক্ত করতে পারবে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২।তাপমাপক স্কেলগুলোর মধ্যে সম্পর্ক স্থাপন  করতে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তাপমাপক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স্কেলগুলো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সম্পর্কিত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সমস্যার সমাধান করতে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তাপমাপক স্কেলগুলোর তুলনা করতে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endParaRPr lang="bn-BD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7520" y="1372630"/>
            <a:ext cx="376881" cy="4647170"/>
            <a:chOff x="963827" y="1334530"/>
            <a:chExt cx="376881" cy="464717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963827" y="1334530"/>
              <a:ext cx="76200" cy="373380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1112108" y="1905000"/>
              <a:ext cx="228600" cy="4076700"/>
              <a:chOff x="1112108" y="1905000"/>
              <a:chExt cx="228600" cy="40767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112108" y="1905000"/>
                <a:ext cx="76200" cy="373380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264508" y="2247900"/>
                <a:ext cx="76200" cy="373380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/>
          <p:cNvSpPr txBox="1"/>
          <p:nvPr/>
        </p:nvSpPr>
        <p:spPr>
          <a:xfrm>
            <a:off x="2182907" y="1182473"/>
            <a:ext cx="4571999" cy="64632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228600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4866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Images\Gif\degree_c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17980"/>
            <a:ext cx="1905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424" y="5805955"/>
            <a:ext cx="2702976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পারদ থার্মোমিটার</a:t>
            </a:r>
            <a:endParaRPr lang="en-US" sz="3600" dirty="0"/>
          </a:p>
        </p:txBody>
      </p:sp>
      <p:pic>
        <p:nvPicPr>
          <p:cNvPr id="3074" name="Picture 2" descr="E:\Images\Others\ো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3"/>
            <a:ext cx="1689100" cy="117222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020145" y="2211793"/>
            <a:ext cx="3029885" cy="3562350"/>
            <a:chOff x="3505200" y="1600200"/>
            <a:chExt cx="3029885" cy="356235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828800"/>
              <a:ext cx="2600325" cy="333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486400" y="1600200"/>
              <a:ext cx="10486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শূণ্যস্থান</a:t>
              </a:r>
              <a:endParaRPr lang="bn-BD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98269" y="4495800"/>
              <a:ext cx="8595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পারদ </a:t>
              </a:r>
              <a:endParaRPr lang="bn-BD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3515" y="3293503"/>
              <a:ext cx="10038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বায়চাপ</a:t>
              </a:r>
              <a:endParaRPr lang="bn-BD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50209" y="3283510"/>
              <a:ext cx="10038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বায়চাপ</a:t>
              </a:r>
              <a:endParaRPr lang="bn-BD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693327" y="5837640"/>
            <a:ext cx="1890253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ব্যারোমিটার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466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4" y="304800"/>
            <a:ext cx="723900" cy="359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065266" y="3903148"/>
            <a:ext cx="0" cy="6858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1371602" y="381000"/>
            <a:ext cx="409014" cy="1905000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0200" y="685801"/>
            <a:ext cx="696016" cy="2099353"/>
          </a:xfrm>
          <a:prstGeom prst="rect">
            <a:avLst/>
          </a:prstGeom>
        </p:spPr>
        <p:txBody>
          <a:bodyPr vert="wordArtVert" wrap="none" lIns="91436" tIns="45718" rIns="91436" bIns="45718">
            <a:spAutoFit/>
          </a:bodyPr>
          <a:lstStyle/>
          <a:p>
            <a:r>
              <a:rPr lang="bn-I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পারদ বাষ্প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1" name="Picture 4" descr="E:\Images\Science\images (5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02" y="898338"/>
            <a:ext cx="1329502" cy="1662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58934" y="4508914"/>
            <a:ext cx="612660" cy="52321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বাল্ব</a:t>
            </a:r>
            <a:endParaRPr lang="en-US" sz="2800" dirty="0"/>
          </a:p>
        </p:txBody>
      </p:sp>
      <p:pic>
        <p:nvPicPr>
          <p:cNvPr id="14" name="Picture 2" descr="E:\Images\Gif\degree_c4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24" y="304802"/>
            <a:ext cx="1676400" cy="35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258624" y="4174939"/>
            <a:ext cx="2590800" cy="120032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বাল্বের তাপমাত্রা বাড়লেই সরু ছিদ্র দিয়ে পারদ উপরে উঠে যায়। </a:t>
            </a:r>
          </a:p>
        </p:txBody>
      </p:sp>
      <p:sp>
        <p:nvSpPr>
          <p:cNvPr id="2" name="Left Brace 1"/>
          <p:cNvSpPr/>
          <p:nvPr/>
        </p:nvSpPr>
        <p:spPr>
          <a:xfrm>
            <a:off x="457203" y="381002"/>
            <a:ext cx="197224" cy="3108137"/>
          </a:xfrm>
          <a:prstGeom prst="lef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64099" y="2807128"/>
            <a:ext cx="2280125" cy="4616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bn-I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পারদ ভরানো হচ্ছে।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47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5" grpId="0"/>
      <p:bldP spid="2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977</Words>
  <Application>Microsoft Office PowerPoint</Application>
  <PresentationFormat>On-screen Show (4:3)</PresentationFormat>
  <Paragraphs>150</Paragraphs>
  <Slides>21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Iqbal high school</cp:lastModifiedBy>
  <cp:revision>83</cp:revision>
  <dcterms:created xsi:type="dcterms:W3CDTF">2014-10-08T07:32:28Z</dcterms:created>
  <dcterms:modified xsi:type="dcterms:W3CDTF">2016-08-10T01:05:15Z</dcterms:modified>
</cp:coreProperties>
</file>